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7" r:id="rId4"/>
    <p:sldId id="349" r:id="rId5"/>
    <p:sldId id="323" r:id="rId6"/>
    <p:sldId id="325" r:id="rId7"/>
    <p:sldId id="324" r:id="rId8"/>
    <p:sldId id="354" r:id="rId9"/>
    <p:sldId id="350" r:id="rId10"/>
    <p:sldId id="352" r:id="rId11"/>
    <p:sldId id="353" r:id="rId12"/>
    <p:sldId id="351" r:id="rId13"/>
    <p:sldId id="355" r:id="rId14"/>
    <p:sldId id="330" r:id="rId15"/>
    <p:sldId id="331" r:id="rId16"/>
    <p:sldId id="356" r:id="rId17"/>
    <p:sldId id="307" r:id="rId18"/>
    <p:sldId id="290" r:id="rId19"/>
    <p:sldId id="335" r:id="rId20"/>
    <p:sldId id="360" r:id="rId21"/>
    <p:sldId id="361" r:id="rId22"/>
    <p:sldId id="363" r:id="rId23"/>
    <p:sldId id="357" r:id="rId24"/>
    <p:sldId id="364" r:id="rId25"/>
    <p:sldId id="358" r:id="rId26"/>
    <p:sldId id="365" r:id="rId27"/>
    <p:sldId id="366" r:id="rId28"/>
    <p:sldId id="336" r:id="rId29"/>
    <p:sldId id="337" r:id="rId30"/>
    <p:sldId id="334" r:id="rId31"/>
    <p:sldId id="342" r:id="rId32"/>
    <p:sldId id="344" r:id="rId33"/>
    <p:sldId id="369" r:id="rId34"/>
    <p:sldId id="368" r:id="rId35"/>
    <p:sldId id="367" r:id="rId36"/>
    <p:sldId id="370" r:id="rId37"/>
    <p:sldId id="3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2D4"/>
    <a:srgbClr val="EBDAD4"/>
    <a:srgbClr val="F7EFE3"/>
    <a:srgbClr val="00CDFF"/>
    <a:srgbClr val="FF3300"/>
    <a:srgbClr val="FF6600"/>
    <a:srgbClr val="000000"/>
    <a:srgbClr val="0D0D0D"/>
    <a:srgbClr val="777777"/>
    <a:srgbClr val="F5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639" autoAdjust="0"/>
  </p:normalViewPr>
  <p:slideViewPr>
    <p:cSldViewPr snapToGrid="0">
      <p:cViewPr>
        <p:scale>
          <a:sx n="80" d="100"/>
          <a:sy n="80" d="100"/>
        </p:scale>
        <p:origin x="149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0539" y="1606525"/>
            <a:ext cx="40152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5400" dirty="0">
                <a:solidFill>
                  <a:srgbClr val="9CDCFE"/>
                </a:solidFill>
                <a:latin typeface="Consolas" panose="020B0609020204030204" pitchFamily="49" charset="0"/>
              </a:rPr>
              <a:t>เสียบปลั๊ก</a:t>
            </a:r>
            <a:r>
              <a:rPr lang="th-TH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5400" dirty="0">
                <a:solidFill>
                  <a:srgbClr val="9CDCFE"/>
                </a:solidFill>
                <a:latin typeface="Consolas" panose="020B0609020204030204" pitchFamily="49" charset="0"/>
              </a:rPr>
              <a:t>กดสวิทช์</a:t>
            </a:r>
            <a:r>
              <a:rPr lang="th-TH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5400" dirty="0">
                <a:solidFill>
                  <a:srgbClr val="9CDCFE"/>
                </a:solidFill>
                <a:latin typeface="Consolas" panose="020B0609020204030204" pitchFamily="49" charset="0"/>
              </a:rPr>
              <a:t>ไฟฟ้าไหลสู่มอเตอร์</a:t>
            </a:r>
            <a:r>
              <a:rPr lang="th-TH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5400" dirty="0">
                <a:solidFill>
                  <a:srgbClr val="9CDCFE"/>
                </a:solidFill>
                <a:latin typeface="Consolas" panose="020B0609020204030204" pitchFamily="49" charset="0"/>
              </a:rPr>
              <a:t>ใบพัดหมุน</a:t>
            </a:r>
            <a:r>
              <a:rPr lang="th-TH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th-TH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16381" y="1279148"/>
            <a:ext cx="327690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1 ตัว 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682343" y="298580"/>
            <a:ext cx="0" cy="61582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016381" y="2352972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2 ตัว 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293290" y="1271477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4 บรรทัด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293289" y="2345301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8 บรรทัด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016381" y="3335796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5 ตัว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293289" y="3328125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20 บรรทัด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16380" y="4270796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10 ตัว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9293289" y="4310949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40 บรรทัด</a:t>
            </a:r>
          </a:p>
        </p:txBody>
      </p:sp>
    </p:spTree>
    <p:extLst>
      <p:ext uri="{BB962C8B-B14F-4D97-AF65-F5344CB8AC3E}">
        <p14:creationId xmlns:p14="http://schemas.microsoft.com/office/powerpoint/2010/main" val="21893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2" grpId="0"/>
      <p:bldP spid="13" grpId="0"/>
      <p:bldP spid="14" grpId="0"/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แอร์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506" y="4507173"/>
            <a:ext cx="4572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oss 4"/>
          <p:cNvSpPr/>
          <p:nvPr/>
        </p:nvSpPr>
        <p:spPr>
          <a:xfrm rot="2700000">
            <a:off x="6641061" y="3309784"/>
            <a:ext cx="1367119" cy="1367119"/>
          </a:xfrm>
          <a:prstGeom prst="plus">
            <a:avLst>
              <a:gd name="adj" fmla="val 449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6051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518" y="0"/>
            <a:ext cx="196051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36" y="0"/>
            <a:ext cx="1960518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554" y="0"/>
            <a:ext cx="196051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072" y="0"/>
            <a:ext cx="1960518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590" y="0"/>
            <a:ext cx="1960518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398" y="0"/>
            <a:ext cx="1960518" cy="6858000"/>
          </a:xfrm>
          <a:prstGeom prst="rect">
            <a:avLst/>
          </a:prstGeom>
        </p:spPr>
      </p:pic>
      <p:pic>
        <p:nvPicPr>
          <p:cNvPr id="2058" name="Picture 10" descr="https://sdl-stickershop.line.naver.jp/stickershop/v1/sticker/1317242/ANDROID/stick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446" y="775642"/>
            <a:ext cx="6209594" cy="645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585" y="3213808"/>
            <a:ext cx="1195831" cy="196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584" y="3409950"/>
            <a:ext cx="1195831" cy="1961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334903" y="3026039"/>
            <a:ext cx="1542964" cy="6125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14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4878" y="585386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6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h-TH" sz="6000" dirty="0">
                <a:solidFill>
                  <a:srgbClr val="DCDCAA"/>
                </a:solidFill>
                <a:latin typeface="Consolas" panose="020B0609020204030204" pitchFamily="49" charset="0"/>
              </a:rPr>
              <a:t>พัดลม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th-TH" sz="6000" dirty="0">
                <a:solidFill>
                  <a:srgbClr val="9CDCFE"/>
                </a:solidFill>
                <a:latin typeface="Consolas" panose="020B0609020204030204" pitchFamily="49" charset="0"/>
              </a:rPr>
              <a:t>	เสียบปลั๊ก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6000" dirty="0">
                <a:solidFill>
                  <a:srgbClr val="9CDCFE"/>
                </a:solidFill>
                <a:latin typeface="Consolas" panose="020B0609020204030204" pitchFamily="49" charset="0"/>
              </a:rPr>
              <a:t>	กดสวิทช์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6000" dirty="0">
                <a:solidFill>
                  <a:srgbClr val="9CDCFE"/>
                </a:solidFill>
                <a:latin typeface="Consolas" panose="020B0609020204030204" pitchFamily="49" charset="0"/>
              </a:rPr>
              <a:t>	ไฟฟ้าไหลสู่มอเตอร์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6000" dirty="0">
                <a:solidFill>
                  <a:srgbClr val="9CDCFE"/>
                </a:solidFill>
                <a:latin typeface="Consolas" panose="020B0609020204030204" pitchFamily="49" charset="0"/>
              </a:rPr>
              <a:t>	ใบพัดหมุน</a:t>
            </a:r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6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th-TH" sz="6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2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16381" y="747304"/>
            <a:ext cx="327690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1 ตัว 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682343" y="298580"/>
            <a:ext cx="0" cy="61582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6016381" y="1821128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2 ตัว 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293290" y="739633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 บรรทัด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293289" y="1813457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 บรรทัด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16381" y="2803952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5 ตัว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 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293289" y="2796281"/>
            <a:ext cx="2228151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5 บรรทัด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16380" y="3738952"/>
            <a:ext cx="3206369" cy="1073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พัดลม 20 ตัว</a:t>
            </a:r>
            <a:r>
              <a:rPr lang="en-US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=</a:t>
            </a:r>
            <a:endParaRPr lang="th-TH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1585" y="2592852"/>
            <a:ext cx="306365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9600" dirty="0">
                <a:solidFill>
                  <a:srgbClr val="DCDCAA"/>
                </a:solidFill>
                <a:latin typeface="Consolas" panose="020B0609020204030204" pitchFamily="49" charset="0"/>
              </a:rPr>
              <a:t>พัดลม</a:t>
            </a:r>
            <a:r>
              <a:rPr lang="th-TH" sz="9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th-TH" sz="9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Cross 14"/>
          <p:cNvSpPr/>
          <p:nvPr/>
        </p:nvSpPr>
        <p:spPr>
          <a:xfrm rot="2700000">
            <a:off x="6786511" y="3496596"/>
            <a:ext cx="1402613" cy="1402613"/>
          </a:xfrm>
          <a:prstGeom prst="plus">
            <a:avLst>
              <a:gd name="adj" fmla="val 4640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074" name="Picture 2" descr="Image result for แอร์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54" y="4402952"/>
            <a:ext cx="5019869" cy="218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91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3889" y="2126938"/>
            <a:ext cx="6281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7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endParaRPr lang="en-US" sz="7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0459" y="3729640"/>
            <a:ext cx="4636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Parameter: </a:t>
            </a:r>
            <a:r>
              <a:rPr lang="th-TH" sz="4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พารามิเตอร์</a:t>
            </a:r>
            <a:endParaRPr lang="en-US" sz="4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911788" y="3367608"/>
            <a:ext cx="3402106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733237" y="2126936"/>
            <a:ext cx="3759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endParaRPr lang="en-US" sz="7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54641" y="2126937"/>
            <a:ext cx="1221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7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18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1418 0.0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96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0.15013 -0.000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6624" y="2407455"/>
            <a:ext cx="10799436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greeting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4800" dirty="0">
                <a:solidFill>
                  <a:srgbClr val="4EC9B0"/>
                </a:solidFill>
                <a:latin typeface="Consolas" panose="020B0609020204030204" pitchFamily="49" charset="0"/>
              </a:rPr>
              <a:t>    console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CE9178"/>
                </a:solidFill>
                <a:latin typeface="Consolas" panose="020B0609020204030204" pitchFamily="49" charset="0"/>
              </a:rPr>
              <a:t>'Hi, '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28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4163" y="2007207"/>
            <a:ext cx="62889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greeting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"Nut"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36176" y="3428075"/>
            <a:ext cx="1157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94163" y="3719619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Hi, Nut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1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36296" y="2773687"/>
            <a:ext cx="74687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6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ฟังก์ชันสำหรับการคำนวณ</a:t>
            </a:r>
            <a:r>
              <a:rPr lang="en-US" sz="66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 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622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89681" y="4616246"/>
            <a:ext cx="7011327" cy="1193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เปิด </a:t>
            </a:r>
            <a:r>
              <a:rPr lang="en-US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VS Code </a:t>
            </a:r>
            <a:r>
              <a:rPr lang="th-TH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ครับ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12" name="Picture 6" descr="Image result for vs code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49" y="724256"/>
            <a:ext cx="3891990" cy="38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66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70" y="1770546"/>
            <a:ext cx="892515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th-TH" sz="5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5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7448" y="2601542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2399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cs typeface="Aharoni" panose="02010803020104030203" pitchFamily="2" charset="-79"/>
              </a:rPr>
              <a:t>Episode 4.5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899644" y="5285030"/>
            <a:ext cx="2030932" cy="455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Function Again</a:t>
            </a: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23538" y="493099"/>
            <a:ext cx="7712460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Variables: </a:t>
            </a:r>
            <a:r>
              <a:rPr lang="th-TH" sz="9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ตัวแปร</a:t>
            </a:r>
            <a:endParaRPr lang="en-US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7811" y="2913521"/>
            <a:ext cx="89384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'Moonlight'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54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h-TH" sz="54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21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336176" y="3428075"/>
            <a:ext cx="1157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94163" y="3719619"/>
            <a:ext cx="36182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undefined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94163" y="734110"/>
            <a:ext cx="8925154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5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nn-NO" sz="54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nn-NO" sz="54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nn-NO" sz="5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nn-NO" sz="5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n-NO" sz="5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nn-NO" sz="5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nn-NO" sz="54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3541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734688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undefined: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คือการบ่งบอกว่า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ยังไม่มีการกำหนดค่าให้ เช่น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:-</a:t>
            </a:r>
            <a:endParaRPr lang="th-TH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ยังไม่ได้กำหนดค่าให้ตัวแปร เป็นต้น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66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70" y="1770546"/>
            <a:ext cx="892515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th-TH" sz="5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5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7448" y="2601542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2878060" y="2601542"/>
            <a:ext cx="25325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endParaRPr lang="en-US" sz="5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7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21381 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336176" y="3428075"/>
            <a:ext cx="1157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94163" y="3719619"/>
            <a:ext cx="566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94163" y="734110"/>
            <a:ext cx="8925154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5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nn-NO" sz="54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nn-NO" sz="54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nn-NO" sz="5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nn-NO" sz="5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n-NO" sz="5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nn-NO" sz="5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nn-NO" sz="54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nn-NO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427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dirty clothes 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733675"/>
            <a:ext cx="1752600" cy="23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dirty clothe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94" y="2703941"/>
            <a:ext cx="1752600" cy="239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laundry machin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1400174"/>
            <a:ext cx="3605543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7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29219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33476 -0.0023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9091" y="1923961"/>
            <a:ext cx="9817669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h-TH" sz="4400" dirty="0">
                <a:solidFill>
                  <a:srgbClr val="DCDCAA"/>
                </a:solidFill>
                <a:latin typeface="Consolas" panose="020B0609020204030204" pitchFamily="49" charset="0"/>
              </a:rPr>
              <a:t>เครื่องซักผ้า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ผ้าเก่า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en-US" sz="44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ผ้าใหม่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ผ้าเก่า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น้ำ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แฟ่บ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น้ำยาปรับผ้านุ่ม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400" dirty="0">
                <a:solidFill>
                  <a:srgbClr val="C586C0"/>
                </a:solidFill>
                <a:latin typeface="Consolas" panose="020B0609020204030204" pitchFamily="49" charset="0"/>
              </a:rPr>
              <a:t>	return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th-TH" sz="4400" dirty="0">
                <a:solidFill>
                  <a:srgbClr val="9CDCFE"/>
                </a:solidFill>
                <a:latin typeface="Consolas" panose="020B0609020204030204" pitchFamily="49" charset="0"/>
              </a:rPr>
              <a:t>ผ้าใหม่</a:t>
            </a:r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th-TH" sz="4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th-TH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57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62990" y="1872734"/>
            <a:ext cx="92031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return: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คือการส่งค่ากลับมายังผู้เรียกใช้งานฟังก์ชัน 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379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12442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เช่น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 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2990" y="2796064"/>
            <a:ext cx="69493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48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4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4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2990" y="3704095"/>
            <a:ext cx="39052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sz="4800" dirty="0">
                <a:solidFill>
                  <a:srgbClr val="9CDCFE"/>
                </a:solidFill>
                <a:latin typeface="Consolas" panose="020B0609020204030204" pitchFamily="49" charset="0"/>
              </a:rPr>
              <a:t>sum</a:t>
            </a:r>
            <a:r>
              <a:rPr 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4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endParaRPr lang="en-US" sz="4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96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23538" y="493099"/>
            <a:ext cx="7712460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Function: </a:t>
            </a:r>
            <a:r>
              <a:rPr lang="th-TH" sz="9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ฟังก์ชัน</a:t>
            </a:r>
            <a:endParaRPr lang="en-US" sz="9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42705" y="2550476"/>
            <a:ext cx="892515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greeting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th-TH" sz="5400" dirty="0">
                <a:solidFill>
                  <a:srgbClr val="4EC9B0"/>
                </a:solidFill>
                <a:latin typeface="Consolas" panose="020B0609020204030204" pitchFamily="49" charset="0"/>
              </a:rPr>
              <a:t>          </a:t>
            </a:r>
            <a:r>
              <a:rPr lang="en-US" sz="5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'Hi'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63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743199" y="2581835"/>
            <a:ext cx="6684804" cy="1586752"/>
            <a:chOff x="2568388" y="2581835"/>
            <a:chExt cx="6684804" cy="1586752"/>
          </a:xfrm>
        </p:grpSpPr>
        <p:sp>
          <p:nvSpPr>
            <p:cNvPr id="4" name="Rectangle 3"/>
            <p:cNvSpPr/>
            <p:nvPr/>
          </p:nvSpPr>
          <p:spPr>
            <a:xfrm>
              <a:off x="4020669" y="2695142"/>
              <a:ext cx="5232523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800" b="1" dirty="0" err="1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eak</a:t>
              </a:r>
              <a:r>
                <a:rPr lang="en-US" sz="8800" b="1" dirty="0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 15 </a:t>
              </a:r>
              <a:r>
                <a:rPr lang="th-TH" sz="8800" b="1" dirty="0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นาที</a:t>
              </a:r>
              <a:endPara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68388" y="2581835"/>
              <a:ext cx="1452282" cy="1586752"/>
              <a:chOff x="1344706" y="2689412"/>
              <a:chExt cx="1452282" cy="15867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344706" y="2689412"/>
                <a:ext cx="1452282" cy="145228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 dirty="0">
                  <a:latin typeface="Quark" panose="02000000000000000000" pitchFamily="50" charset="-34"/>
                  <a:cs typeface="Quark" panose="02000000000000000000" pitchFamily="50" charset="-34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480781" y="2829614"/>
                <a:ext cx="1180131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800" b="1" dirty="0">
                    <a:solidFill>
                      <a:schemeClr val="bg1"/>
                    </a:solidFill>
                    <a:latin typeface="Quark" panose="02000000000000000000" pitchFamily="50" charset="-34"/>
                    <a:cs typeface="Quark" panose="02000000000000000000" pitchFamily="50" charset="-34"/>
                  </a:rPr>
                  <a:t>Br</a:t>
                </a:r>
                <a:endParaRPr lang="en-US" sz="8000" dirty="0">
                  <a:latin typeface="Quark" panose="02000000000000000000" pitchFamily="50" charset="-34"/>
                  <a:cs typeface="Quark" panose="02000000000000000000" pitchFamily="50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7761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417454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แบบฝึกหัด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962990" y="1872734"/>
            <a:ext cx="109648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จงสร้างฟังก์ชันเพื่อใช้ในการคำนวณทางคณิตศาสตร์</a:t>
            </a:r>
          </a:p>
        </p:txBody>
      </p:sp>
    </p:spTree>
    <p:extLst>
      <p:ext uri="{BB962C8B-B14F-4D97-AF65-F5344CB8AC3E}">
        <p14:creationId xmlns:p14="http://schemas.microsoft.com/office/powerpoint/2010/main" val="44938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462017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พื้นที่วงกลม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93025" y="2789545"/>
            <a:ext cx="335540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</a:t>
            </a:r>
            <a:r>
              <a:rPr lang="el-GR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π</a:t>
            </a:r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x r</a:t>
            </a:r>
            <a:endParaRPr lang="th-TH" sz="8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2" name="Oval 1"/>
          <p:cNvSpPr/>
          <p:nvPr/>
        </p:nvSpPr>
        <p:spPr>
          <a:xfrm>
            <a:off x="1600200" y="2450991"/>
            <a:ext cx="2123658" cy="212365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97739" y="3180918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8916" y="4734103"/>
            <a:ext cx="21595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sz="4000" dirty="0" err="1">
                <a:solidFill>
                  <a:srgbClr val="D4D4D4"/>
                </a:solidFill>
                <a:latin typeface="Consolas" panose="020B0609020204030204" pitchFamily="49" charset="0"/>
              </a:rPr>
              <a:t>.PI</a:t>
            </a:r>
            <a:endParaRPr lang="en-US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908699" y="4281244"/>
            <a:ext cx="0" cy="408334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4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97" y="1315697"/>
            <a:ext cx="8892904" cy="55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2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79207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ปริมาตรทรงลูกบาศก์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93025" y="2789545"/>
            <a:ext cx="285526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</a:t>
            </a:r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ด้าน</a:t>
            </a:r>
            <a:endParaRPr lang="th-TH" sz="8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5289" y="2707035"/>
            <a:ext cx="59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</a:t>
            </a:r>
          </a:p>
        </p:txBody>
      </p:sp>
      <p:pic>
        <p:nvPicPr>
          <p:cNvPr id="6150" name="Picture 6" descr="Image result for the cube transformers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371724"/>
            <a:ext cx="301169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3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64492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ปริมาตรทรงกลม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93025" y="2789545"/>
            <a:ext cx="525656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   x </a:t>
            </a:r>
            <a:r>
              <a:rPr lang="el-GR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π</a:t>
            </a:r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x r</a:t>
            </a:r>
            <a:endParaRPr lang="th-TH" sz="8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69651" y="2978988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</a:t>
            </a:r>
          </a:p>
        </p:txBody>
      </p:sp>
      <p:sp>
        <p:nvSpPr>
          <p:cNvPr id="5" name="Rectangle 4"/>
          <p:cNvSpPr/>
          <p:nvPr/>
        </p:nvSpPr>
        <p:spPr>
          <a:xfrm>
            <a:off x="6743441" y="4816814"/>
            <a:ext cx="21595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sz="4000" dirty="0" err="1">
                <a:solidFill>
                  <a:srgbClr val="D4D4D4"/>
                </a:solidFill>
                <a:latin typeface="Consolas" panose="020B0609020204030204" pitchFamily="49" charset="0"/>
              </a:rPr>
              <a:t>.PI</a:t>
            </a:r>
            <a:endParaRPr lang="en-US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823224" y="4363955"/>
            <a:ext cx="0" cy="408334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15388" y="2869555"/>
            <a:ext cx="6799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4</a:t>
            </a:r>
          </a:p>
          <a:p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585667" y="3777064"/>
            <a:ext cx="53943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Image result for death star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83" y="2338789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6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589135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ปริมาตรพีระมิด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3975" y="3115344"/>
            <a:ext cx="72955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   x </a:t>
            </a:r>
            <a:r>
              <a:rPr lang="th-TH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พื้นที่ฐาน</a:t>
            </a:r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x </a:t>
            </a:r>
            <a:r>
              <a:rPr lang="th-TH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สูง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15388" y="2869555"/>
            <a:ext cx="6799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</a:t>
            </a:r>
          </a:p>
          <a:p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585667" y="3777064"/>
            <a:ext cx="53943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mage result for pyramid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536" y="2211651"/>
            <a:ext cx="5500895" cy="256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104551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72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อุณหภูมิจากเซลเซียสเป็นฟาเรนไฮต์</a:t>
            </a:r>
            <a:r>
              <a:rPr lang="en-US" sz="72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3726250" y="2981993"/>
            <a:ext cx="69172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= (1.8 × °C) + 32</a:t>
            </a:r>
            <a:endParaRPr lang="th-TH" sz="8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8194" name="Picture 2" descr="Image result for thermomete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044" y="1981854"/>
            <a:ext cx="1327963" cy="359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3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65711" y="2626421"/>
            <a:ext cx="8483706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ทบทวนอีกครั้ง</a:t>
            </a:r>
            <a:endParaRPr lang="en-US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453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691247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ฟังก์ชัน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คือชุดคำสั่งที่ใช้สำหรับการทำงาน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หรือใช้สำหรับการคำนวณค่า 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251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49462" y="2550469"/>
            <a:ext cx="892515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   {</a:t>
            </a:r>
          </a:p>
          <a:p>
            <a:endParaRPr lang="en-US" sz="5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942705" y="2550476"/>
            <a:ext cx="32367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5335753" y="2550476"/>
            <a:ext cx="32367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greeting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8728801" y="2550476"/>
            <a:ext cx="9476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en-US" sz="5400" dirty="0"/>
          </a:p>
        </p:txBody>
      </p:sp>
      <p:sp>
        <p:nvSpPr>
          <p:cNvPr id="8" name="Rectangle 7"/>
          <p:cNvSpPr/>
          <p:nvPr/>
        </p:nvSpPr>
        <p:spPr>
          <a:xfrm>
            <a:off x="2956118" y="3474779"/>
            <a:ext cx="71785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'Hi'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5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837915" y="493099"/>
            <a:ext cx="8483706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ส่วนประกอบของ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Function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362269" y="2192694"/>
            <a:ext cx="9433249" cy="33776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178121" y="5656712"/>
            <a:ext cx="4788831" cy="806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4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การประกาศ </a:t>
            </a:r>
            <a:r>
              <a:rPr lang="en-US" sz="4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761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2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837915" y="493099"/>
            <a:ext cx="8483706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วิธีเรียกใช้งาน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Function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94164" y="2007207"/>
            <a:ext cx="4762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DCDCAA"/>
                </a:solidFill>
                <a:latin typeface="Consolas" panose="020B0609020204030204" pitchFamily="49" charset="0"/>
              </a:rPr>
              <a:t>greeting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(); </a:t>
            </a:r>
            <a:endParaRPr lang="en-US" sz="5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36176" y="3428075"/>
            <a:ext cx="11577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94163" y="3719619"/>
            <a:ext cx="9476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Hi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93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24530" y="2620478"/>
            <a:ext cx="11291814" cy="1572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ทำไมฟังก์ชัน</a:t>
            </a:r>
          </a:p>
          <a:p>
            <a:pPr algn="ctr"/>
            <a:r>
              <a:rPr lang="th-TH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มันถึงสำคัญนัก</a:t>
            </a:r>
            <a:r>
              <a:rPr lang="en-US" sz="115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2340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42" y="0"/>
            <a:ext cx="6858000" cy="6858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12382" y="1872734"/>
            <a:ext cx="539121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>
              <a:buAutoNum type="arabicPeriod"/>
            </a:pPr>
            <a:r>
              <a:rPr lang="th-TH" sz="4800" dirty="0">
                <a:latin typeface="Quark" panose="02000000000000000000" pitchFamily="50" charset="-34"/>
                <a:cs typeface="Quark" panose="02000000000000000000" pitchFamily="50" charset="-34"/>
              </a:rPr>
              <a:t>เสียบปลั๊ก</a:t>
            </a:r>
          </a:p>
          <a:p>
            <a:pPr marL="914400" indent="-914400">
              <a:buAutoNum type="arabicPeriod"/>
            </a:pPr>
            <a:r>
              <a:rPr lang="th-TH" sz="4800" dirty="0">
                <a:latin typeface="Quark" panose="02000000000000000000" pitchFamily="50" charset="-34"/>
                <a:cs typeface="Quark" panose="02000000000000000000" pitchFamily="50" charset="-34"/>
              </a:rPr>
              <a:t>กดสวิทช์</a:t>
            </a:r>
          </a:p>
          <a:p>
            <a:pPr marL="914400" indent="-914400">
              <a:buAutoNum type="arabicPeriod"/>
            </a:pPr>
            <a:r>
              <a:rPr lang="th-TH" sz="4800" dirty="0">
                <a:latin typeface="Quark" panose="02000000000000000000" pitchFamily="50" charset="-34"/>
                <a:cs typeface="Quark" panose="02000000000000000000" pitchFamily="50" charset="-34"/>
              </a:rPr>
              <a:t>ไฟฟ้าไหลสู่มอเตอร์</a:t>
            </a:r>
          </a:p>
          <a:p>
            <a:pPr marL="914400" indent="-914400">
              <a:buAutoNum type="arabicPeriod"/>
            </a:pPr>
            <a:r>
              <a:rPr lang="th-TH" sz="4800" dirty="0">
                <a:latin typeface="Quark" panose="02000000000000000000" pitchFamily="50" charset="-34"/>
                <a:cs typeface="Quark" panose="02000000000000000000" pitchFamily="50" charset="-34"/>
              </a:rPr>
              <a:t>มอเตอร์ทำให้ใบพัดหมุน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12382" y="800922"/>
            <a:ext cx="5794485" cy="976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dirty="0">
                <a:latin typeface="Quark" panose="02000000000000000000" pitchFamily="50" charset="-34"/>
                <a:cs typeface="Quark" panose="02000000000000000000" pitchFamily="50" charset="-34"/>
              </a:rPr>
              <a:t>พัดลมจะทำงานได้ก็ต่อเมื่อ</a:t>
            </a:r>
            <a:endParaRPr lang="en-US" sz="54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452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</TotalTime>
  <Words>422</Words>
  <Application>Microsoft Office PowerPoint</Application>
  <PresentationFormat>Widescreen</PresentationFormat>
  <Paragraphs>121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Consolas</vt:lpstr>
      <vt:lpstr>Cordia New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ชนม์ชนก เมืองเรืองวิทย์</cp:lastModifiedBy>
  <cp:revision>162</cp:revision>
  <dcterms:created xsi:type="dcterms:W3CDTF">2017-02-21T15:11:35Z</dcterms:created>
  <dcterms:modified xsi:type="dcterms:W3CDTF">2017-05-05T19:06:49Z</dcterms:modified>
</cp:coreProperties>
</file>